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A8F36-ECC0-B434-308A-47BBD4547250}" v="3823" dt="2021-01-25T22:18:17.554"/>
    <p1510:client id="{A6A99A79-77B2-4514-A7E4-9521C7768C4D}" v="187" dt="2021-01-25T18:29:27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tatmt.org/cc-10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umps.wikimedia.org/rowiki/20210101/rowiki-20210101-pages-articles.xml.bz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ites.google.com/view/vardial2021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469DDCF1-33B2-4D6E-B1C3-48FC81EB0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Bert Transformer</a:t>
            </a:r>
            <a:br>
              <a:rPr lang="en-US" sz="5200">
                <a:solidFill>
                  <a:srgbClr val="FFFFFF"/>
                </a:solidFill>
                <a:cs typeface="Calibri Light"/>
              </a:rPr>
            </a:br>
            <a:r>
              <a:rPr lang="en-US" sz="5200">
                <a:solidFill>
                  <a:srgbClr val="FFFFFF"/>
                </a:solidFill>
                <a:cs typeface="Calibri Light"/>
              </a:rPr>
              <a:t>Attention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100" b="1">
                <a:solidFill>
                  <a:srgbClr val="FFFFFF"/>
                </a:solidFill>
                <a:cs typeface="Calibri"/>
              </a:rPr>
              <a:t>Natural Language Processing 2 Course Project</a:t>
            </a:r>
          </a:p>
          <a:p>
            <a:r>
              <a:rPr lang="en-US" sz="1100" b="1">
                <a:solidFill>
                  <a:srgbClr val="FFFFFF"/>
                </a:solidFill>
                <a:cs typeface="Calibri"/>
              </a:rPr>
              <a:t>Faculty of Mathematics and Computer Science</a:t>
            </a:r>
          </a:p>
          <a:p>
            <a:r>
              <a:rPr lang="en-US" sz="1100" b="1">
                <a:solidFill>
                  <a:srgbClr val="FFFFFF"/>
                </a:solidFill>
                <a:cs typeface="Calibri"/>
              </a:rPr>
              <a:t>University of Bucharest</a:t>
            </a:r>
          </a:p>
          <a:p>
            <a:r>
              <a:rPr lang="en-US" sz="1100">
                <a:solidFill>
                  <a:srgbClr val="FFFFFF"/>
                </a:solidFill>
                <a:cs typeface="Calibri"/>
              </a:rPr>
              <a:t>Mihai Matei 511 Data Science</a:t>
            </a:r>
            <a:br>
              <a:rPr lang="en-US" sz="1100">
                <a:solidFill>
                  <a:srgbClr val="FFFFFF"/>
                </a:solidFill>
                <a:cs typeface="Calibri"/>
              </a:rPr>
            </a:br>
            <a:endParaRPr lang="en-US" sz="11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1423B-51C7-4C78-8F2F-3D7699264828}"/>
              </a:ext>
            </a:extLst>
          </p:cNvPr>
          <p:cNvSpPr txBox="1"/>
          <p:nvPr/>
        </p:nvSpPr>
        <p:spPr>
          <a:xfrm>
            <a:off x="4378037" y="161059"/>
            <a:ext cx="33839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Language Model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66FBB-234A-4A17-A9E2-09A627848BD6}"/>
              </a:ext>
            </a:extLst>
          </p:cNvPr>
          <p:cNvSpPr txBox="1"/>
          <p:nvPr/>
        </p:nvSpPr>
        <p:spPr>
          <a:xfrm>
            <a:off x="719570" y="953366"/>
            <a:ext cx="673503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Model learns to predict missing words in a sentence</a:t>
            </a:r>
            <a:endParaRPr lang="en-US" b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Randomly mask 15% of the input sentence</a:t>
            </a:r>
          </a:p>
          <a:p>
            <a:r>
              <a:rPr lang="en-US" b="1">
                <a:cs typeface="Calibri"/>
              </a:rPr>
              <a:t>at each </a:t>
            </a:r>
            <a:r>
              <a:rPr lang="en-US" b="1" dirty="0">
                <a:cs typeface="Calibri"/>
              </a:rPr>
              <a:t>epoch</a:t>
            </a:r>
            <a:endParaRPr lang="en-US" b="1"/>
          </a:p>
          <a:p>
            <a:endParaRPr lang="en-US" b="1" dirty="0">
              <a:cs typeface="Calibri"/>
            </a:endParaRPr>
          </a:p>
          <a:p>
            <a:r>
              <a:rPr lang="en-US" b="1">
                <a:cs typeface="Calibri"/>
              </a:rPr>
              <a:t>Compute loss only on the masked data!!!</a:t>
            </a:r>
          </a:p>
          <a:p>
            <a:endParaRPr lang="en-US" b="1" dirty="0">
              <a:cs typeface="Calibri"/>
            </a:endParaRPr>
          </a:p>
          <a:p>
            <a:r>
              <a:rPr lang="en-US">
                <a:cs typeface="Calibri"/>
              </a:rPr>
              <a:t>Using tensorflow sample_weight to care about</a:t>
            </a:r>
          </a:p>
          <a:p>
            <a:r>
              <a:rPr lang="en-US">
                <a:cs typeface="Calibri"/>
              </a:rPr>
              <a:t>Only masked words prediction...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F47E6-0161-4DED-A141-B05574EA6912}"/>
              </a:ext>
            </a:extLst>
          </p:cNvPr>
          <p:cNvSpPr txBox="1"/>
          <p:nvPr/>
        </p:nvSpPr>
        <p:spPr>
          <a:xfrm>
            <a:off x="619990" y="4014355"/>
            <a:ext cx="1120313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masking data... </a:t>
            </a:r>
            <a:endParaRPr lang="en-US"/>
          </a:p>
          <a:p>
            <a:r>
              <a:rPr lang="en-US" sz="1200" dirty="0"/>
              <a:t>&lt;p&gt; aceeasi &lt;p&gt; seara de seara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&lt;p&gt; </a:t>
            </a:r>
            <a:r>
              <a:rPr lang="en-US" sz="1200"/>
              <a:t>&lt;p&gt; &lt;p&gt; &lt;p&gt; &lt;p&gt; &lt;p&gt; &lt;p&gt;</a:t>
            </a:r>
            <a:endParaRPr lang="en-US"/>
          </a:p>
          <a:p>
            <a:r>
              <a:rPr lang="en-US" sz="1200"/>
              <a:t>-----------------------</a:t>
            </a:r>
            <a:endParaRPr lang="en-US"/>
          </a:p>
          <a:p>
            <a:r>
              <a:rPr lang="en-US" sz="1200" dirty="0"/>
              <a:t>&lt;m&gt; &lt;m&gt; &lt;m&gt; seara de seara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&lt;m&gt; </a:t>
            </a:r>
            <a:r>
              <a:rPr lang="en-US" sz="1200"/>
              <a:t>&lt;m&gt; &lt;m&gt; &lt;m&gt; &lt;m&gt; &lt;m&gt; &lt;m&gt; &lt;m&gt; &lt;m&gt; &lt;m&gt; &lt;m&gt; &lt;m&gt; &lt;m&gt; &lt;m&gt; &lt;m&gt; &lt;m&gt; &lt;m&gt; &lt;m&gt; &lt;m&gt; &lt;m&gt; &lt;m&gt; &lt;m&gt; &lt;m&gt; &lt;m&gt;</a:t>
            </a:r>
            <a:endParaRPr lang="en-US"/>
          </a:p>
          <a:p>
            <a:r>
              <a:rPr lang="en-US" sz="1200"/>
              <a:t>Masked words: aceeasi</a:t>
            </a:r>
            <a:endParaRPr lang="en-US"/>
          </a:p>
          <a:p>
            <a:r>
              <a:rPr lang="en-US" sz="1200"/>
              <a:t>-----------------------</a:t>
            </a:r>
            <a:endParaRPr lang="en-US"/>
          </a:p>
          <a:p>
            <a:r>
              <a:rPr lang="en-US" sz="1200" dirty="0"/>
              <a:t>[0 1 0 0 0 0 0 0 0 0 0 0 0 0 0 0 0 0 0 0 0 0 0 0 0 0 0 0 0 0 0 0 0 0 0 0 0 0 0 0 0 0 0 0 0 0 0 0 0 0 0 0 0 0 0 0 0 0 0 0 0 0 0 0 0 0 0 0 0 0 0 0 0 0 0 0 0 0 0 0 0 0 0 0 0 0 0 0 0 0 0 0 0 0 0 0 0 </a:t>
            </a:r>
            <a:r>
              <a:rPr lang="en-US" sz="1200"/>
              <a:t>0 0 0 0 0 0 0 0 0 0 0 0 0 0 0 0 0 0 0 0 0 0 0 0 0 0 0 0 0 0 0]</a:t>
            </a:r>
            <a:endParaRPr lang="en-US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CD2CF5C-80CC-4DFA-9FC9-A4B17916E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05" y="1320610"/>
            <a:ext cx="6397336" cy="25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77DB5-EA83-408D-82AD-B19FA46C466E}"/>
              </a:ext>
            </a:extLst>
          </p:cNvPr>
          <p:cNvSpPr txBox="1"/>
          <p:nvPr/>
        </p:nvSpPr>
        <p:spPr>
          <a:xfrm>
            <a:off x="4429991" y="230332"/>
            <a:ext cx="35484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should we mask???</a:t>
            </a:r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80B49-3412-43B7-82CE-63CE06DBDC9F}"/>
              </a:ext>
            </a:extLst>
          </p:cNvPr>
          <p:cNvSpPr txBox="1"/>
          <p:nvPr/>
        </p:nvSpPr>
        <p:spPr>
          <a:xfrm>
            <a:off x="459798" y="892752"/>
            <a:ext cx="84288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 different choices tried:</a:t>
            </a:r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Random masked 15% of sentence words                          0.22 accuracy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Random masked words with length greater than 5         0.56 acuracy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Random masked words with length less than 4               0.48 accuracy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5DBD083-85E3-4245-8A27-F1516D1E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05" y="2575235"/>
            <a:ext cx="7528931" cy="2748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9ABA7-D845-4AFA-85B4-73353872F68E}"/>
              </a:ext>
            </a:extLst>
          </p:cNvPr>
          <p:cNvSpPr txBox="1"/>
          <p:nvPr/>
        </p:nvSpPr>
        <p:spPr>
          <a:xfrm>
            <a:off x="2336180" y="5532864"/>
            <a:ext cx="4295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train_language_model took 6:13:24.159259</a:t>
            </a:r>
          </a:p>
        </p:txBody>
      </p:sp>
    </p:spTree>
    <p:extLst>
      <p:ext uri="{BB962C8B-B14F-4D97-AF65-F5344CB8AC3E}">
        <p14:creationId xmlns:p14="http://schemas.microsoft.com/office/powerpoint/2010/main" val="351770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09456-D0A8-4E77-9A25-75DFC39E5173}"/>
              </a:ext>
            </a:extLst>
          </p:cNvPr>
          <p:cNvSpPr txBox="1"/>
          <p:nvPr/>
        </p:nvSpPr>
        <p:spPr>
          <a:xfrm>
            <a:off x="4166839" y="208156"/>
            <a:ext cx="45552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Language Model training results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5BCE0E7-3E9C-477A-9825-17FE0C7C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8050"/>
            <a:ext cx="10363200" cy="50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6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54DD9-DF1E-4449-8338-50D54AEF9E4F}"/>
              </a:ext>
            </a:extLst>
          </p:cNvPr>
          <p:cNvSpPr txBox="1"/>
          <p:nvPr/>
        </p:nvSpPr>
        <p:spPr>
          <a:xfrm>
            <a:off x="4687229" y="310376"/>
            <a:ext cx="34773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EncoderStack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57E3A-ABD2-46A3-83FD-75C7E99AED7F}"/>
              </a:ext>
            </a:extLst>
          </p:cNvPr>
          <p:cNvSpPr txBox="1"/>
          <p:nvPr/>
        </p:nvSpPr>
        <p:spPr>
          <a:xfrm>
            <a:off x="1075860" y="1131616"/>
            <a:ext cx="5781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Override Encoder Stack to </a:t>
            </a:r>
            <a:r>
              <a:rPr lang="en-US"/>
              <a:t>save self-attention outputs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BA9853B-84DD-4059-A93A-3307272C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6" y="1588395"/>
            <a:ext cx="5447370" cy="4498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0F84-15EC-41D8-A5A2-0A21B77B817C}"/>
              </a:ext>
            </a:extLst>
          </p:cNvPr>
          <p:cNvSpPr txBox="1"/>
          <p:nvPr/>
        </p:nvSpPr>
        <p:spPr>
          <a:xfrm>
            <a:off x="7463418" y="1190857"/>
            <a:ext cx="4239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Plot attention output as heatmaps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E13AE81-10F6-4617-883E-4F727449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94" y="1630675"/>
            <a:ext cx="5558882" cy="1645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ED2C8-3BFC-489A-9B08-4055E42D6337}"/>
              </a:ext>
            </a:extLst>
          </p:cNvPr>
          <p:cNvSpPr txBox="1"/>
          <p:nvPr/>
        </p:nvSpPr>
        <p:spPr>
          <a:xfrm>
            <a:off x="7290341" y="4474659"/>
            <a:ext cx="4415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4 tf.Variables to save the output at each of the 4 </a:t>
            </a:r>
            <a:r>
              <a:rPr lang="en-US"/>
              <a:t>EncoderStacks self-attention</a:t>
            </a:r>
            <a:endParaRPr lang="en-US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37C33E6-6CEB-4643-B14B-3A859F7426B9}"/>
              </a:ext>
            </a:extLst>
          </p:cNvPr>
          <p:cNvSpPr/>
          <p:nvPr/>
        </p:nvSpPr>
        <p:spPr>
          <a:xfrm>
            <a:off x="6252636" y="4473720"/>
            <a:ext cx="975731" cy="4832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8022D-6FF1-4469-9553-42A592451033}"/>
              </a:ext>
            </a:extLst>
          </p:cNvPr>
          <p:cNvSpPr txBox="1"/>
          <p:nvPr/>
        </p:nvSpPr>
        <p:spPr>
          <a:xfrm>
            <a:off x="7344937" y="3349083"/>
            <a:ext cx="3477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Mean attention 128x768 to 128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380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5C4D4A-19EF-4596-AD80-16B0F90165AF}"/>
              </a:ext>
            </a:extLst>
          </p:cNvPr>
          <p:cNvSpPr txBox="1"/>
          <p:nvPr/>
        </p:nvSpPr>
        <p:spPr>
          <a:xfrm>
            <a:off x="4687229" y="10593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Attention heatmaps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F32C4-4F5B-4A80-BD34-681BF3068F31}"/>
              </a:ext>
            </a:extLst>
          </p:cNvPr>
          <p:cNvSpPr txBox="1"/>
          <p:nvPr/>
        </p:nvSpPr>
        <p:spPr>
          <a:xfrm>
            <a:off x="644912" y="570570"/>
            <a:ext cx="1132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 câmpul de luptă, Ştefan cel $NE$ nu avea milă faţă de duşmanii săi, foarte mulţi soldaţi fiind ucişi sau luaţi în robie de către domnitorul moldovean</a:t>
            </a: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A60A2DF-DC0E-40BB-B01B-101D3209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13" y="2291414"/>
            <a:ext cx="11273882" cy="3585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9D1AB-C981-4F4E-A793-24D34AE752BA}"/>
              </a:ext>
            </a:extLst>
          </p:cNvPr>
          <p:cNvSpPr txBox="1"/>
          <p:nvPr/>
        </p:nvSpPr>
        <p:spPr>
          <a:xfrm>
            <a:off x="3590692" y="1685692"/>
            <a:ext cx="4369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masked 15% of sentence words </a:t>
            </a:r>
          </a:p>
        </p:txBody>
      </p:sp>
    </p:spTree>
    <p:extLst>
      <p:ext uri="{BB962C8B-B14F-4D97-AF65-F5344CB8AC3E}">
        <p14:creationId xmlns:p14="http://schemas.microsoft.com/office/powerpoint/2010/main" val="94807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3EF655-4CB7-41A4-B70C-75E6E5372527}"/>
              </a:ext>
            </a:extLst>
          </p:cNvPr>
          <p:cNvSpPr txBox="1"/>
          <p:nvPr/>
        </p:nvSpPr>
        <p:spPr>
          <a:xfrm>
            <a:off x="4687229" y="10593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Attention 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D8432-8B60-4607-AB60-E07AEDB68238}"/>
              </a:ext>
            </a:extLst>
          </p:cNvPr>
          <p:cNvSpPr txBox="1"/>
          <p:nvPr/>
        </p:nvSpPr>
        <p:spPr>
          <a:xfrm>
            <a:off x="644912" y="570570"/>
            <a:ext cx="1132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 câmpul de luptă, Ştefan cel $NE$ nu avea milă faţă de duşmanii săi, foarte mulţi soldaţi fiind ucişi sau luaţi în robie de către domnitorul moldovean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EA540-15BB-4947-9982-740BBCF3445A}"/>
              </a:ext>
            </a:extLst>
          </p:cNvPr>
          <p:cNvSpPr txBox="1"/>
          <p:nvPr/>
        </p:nvSpPr>
        <p:spPr>
          <a:xfrm>
            <a:off x="3590692" y="1685692"/>
            <a:ext cx="487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Random masked words with length greater than 5</a:t>
            </a:r>
            <a:endParaRPr lang="en-US"/>
          </a:p>
        </p:txBody>
      </p:sp>
      <p:pic>
        <p:nvPicPr>
          <p:cNvPr id="11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7F74857C-0431-47B5-B0FA-A0364028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5" y="2386971"/>
            <a:ext cx="10883590" cy="35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251EC8-567D-4F66-91B9-68B6B6B0C833}"/>
              </a:ext>
            </a:extLst>
          </p:cNvPr>
          <p:cNvSpPr txBox="1"/>
          <p:nvPr/>
        </p:nvSpPr>
        <p:spPr>
          <a:xfrm>
            <a:off x="4687229" y="10593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Attention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D9EF0-6BFA-40F8-8FBA-93F49FEE7E3A}"/>
              </a:ext>
            </a:extLst>
          </p:cNvPr>
          <p:cNvSpPr txBox="1"/>
          <p:nvPr/>
        </p:nvSpPr>
        <p:spPr>
          <a:xfrm>
            <a:off x="644912" y="570570"/>
            <a:ext cx="1132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 câmpul de luptă, Ştefan cel $NE$ nu avea milă faţă de duşmanii săi, foarte mulţi soldaţi fiind ucişi sau luaţi în robie de către domnitorul moldovean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9D60-8276-4A34-BEE0-B18CC7C27FF5}"/>
              </a:ext>
            </a:extLst>
          </p:cNvPr>
          <p:cNvSpPr txBox="1"/>
          <p:nvPr/>
        </p:nvSpPr>
        <p:spPr>
          <a:xfrm>
            <a:off x="3590692" y="1685692"/>
            <a:ext cx="487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Random masked words with length less than 4</a:t>
            </a:r>
            <a:endParaRPr lang="en-US"/>
          </a:p>
        </p:txBody>
      </p:sp>
      <p:pic>
        <p:nvPicPr>
          <p:cNvPr id="10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33BA4C1-8200-4398-A217-062245BB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59" y="2420920"/>
            <a:ext cx="10790663" cy="343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34E5C-509A-4641-A1A3-DCEE9C3E0CAE}"/>
              </a:ext>
            </a:extLst>
          </p:cNvPr>
          <p:cNvSpPr txBox="1"/>
          <p:nvPr/>
        </p:nvSpPr>
        <p:spPr>
          <a:xfrm>
            <a:off x="2624254" y="152400"/>
            <a:ext cx="73059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Transfer learning – Classifier model for dialect prediction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107652-6EE6-458A-94E4-56C0B363597F}"/>
              </a:ext>
            </a:extLst>
          </p:cNvPr>
          <p:cNvSpPr/>
          <p:nvPr/>
        </p:nvSpPr>
        <p:spPr>
          <a:xfrm>
            <a:off x="573231" y="893617"/>
            <a:ext cx="3047999" cy="6321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Embedding (128x768)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9297F-1B10-4BB6-B722-FF82DA834512}"/>
              </a:ext>
            </a:extLst>
          </p:cNvPr>
          <p:cNvSpPr/>
          <p:nvPr/>
        </p:nvSpPr>
        <p:spPr>
          <a:xfrm>
            <a:off x="577560" y="1711901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3BF03A-9FA6-469F-B5DE-B61B7D1F8A64}"/>
              </a:ext>
            </a:extLst>
          </p:cNvPr>
          <p:cNvSpPr/>
          <p:nvPr/>
        </p:nvSpPr>
        <p:spPr>
          <a:xfrm>
            <a:off x="577559" y="2326696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6B19C-9285-43FD-90E8-D177E8FC7C94}"/>
              </a:ext>
            </a:extLst>
          </p:cNvPr>
          <p:cNvSpPr/>
          <p:nvPr/>
        </p:nvSpPr>
        <p:spPr>
          <a:xfrm>
            <a:off x="577560" y="2906856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5D174-BA3A-4511-AD9A-2F88C4D8B964}"/>
              </a:ext>
            </a:extLst>
          </p:cNvPr>
          <p:cNvSpPr/>
          <p:nvPr/>
        </p:nvSpPr>
        <p:spPr>
          <a:xfrm>
            <a:off x="577559" y="3504333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9AEE8F-5280-4FFB-90AA-211C0AFB380B}"/>
              </a:ext>
            </a:extLst>
          </p:cNvPr>
          <p:cNvCxnSpPr/>
          <p:nvPr/>
        </p:nvCxnSpPr>
        <p:spPr>
          <a:xfrm flipH="1">
            <a:off x="2063461" y="1504085"/>
            <a:ext cx="3464" cy="213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CE878-E649-4ED7-BEED-A3C69FA06285}"/>
              </a:ext>
            </a:extLst>
          </p:cNvPr>
          <p:cNvSpPr/>
          <p:nvPr/>
        </p:nvSpPr>
        <p:spPr>
          <a:xfrm>
            <a:off x="1577898" y="4347117"/>
            <a:ext cx="1161584" cy="9106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2 Dense + Softmax</a:t>
            </a:r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DC23E6E-9FCA-4D7E-B378-B2EA6AC6DDDE}"/>
              </a:ext>
            </a:extLst>
          </p:cNvPr>
          <p:cNvSpPr/>
          <p:nvPr/>
        </p:nvSpPr>
        <p:spPr>
          <a:xfrm>
            <a:off x="3900426" y="1610412"/>
            <a:ext cx="975731" cy="4832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0CF30-BFE7-4373-9142-48252A4A6CD5}"/>
              </a:ext>
            </a:extLst>
          </p:cNvPr>
          <p:cNvSpPr txBox="1"/>
          <p:nvPr/>
        </p:nvSpPr>
        <p:spPr>
          <a:xfrm>
            <a:off x="4935808" y="1506809"/>
            <a:ext cx="50477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Load weights from the 3 </a:t>
            </a:r>
            <a:r>
              <a:rPr lang="en-US" b="1"/>
              <a:t>learned language models</a:t>
            </a:r>
          </a:p>
          <a:p>
            <a:r>
              <a:rPr lang="en-US" b="1">
                <a:cs typeface="Calibri"/>
              </a:rPr>
              <a:t>Do transfer learning for each of them...</a:t>
            </a:r>
            <a:endParaRPr lang="en-US" b="1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E7DF4-FF4D-4B2F-8DB3-14A42BA13AEF}"/>
              </a:ext>
            </a:extLst>
          </p:cNvPr>
          <p:cNvSpPr txBox="1"/>
          <p:nvPr/>
        </p:nvSpPr>
        <p:spPr>
          <a:xfrm>
            <a:off x="6026538" y="2523196"/>
            <a:ext cx="57633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Custom prediction</a:t>
            </a:r>
            <a:endParaRPr lang="en-US" b="1" dirty="0">
              <a:cs typeface="Calibri"/>
            </a:endParaRPr>
          </a:p>
          <a:p>
            <a:r>
              <a:rPr lang="en-US">
                <a:cs typeface="Calibri"/>
              </a:rPr>
              <a:t>Each text sample is split in n 128 padded </a:t>
            </a:r>
            <a:r>
              <a:rPr lang="en-US" dirty="0">
                <a:cs typeface="Calibri"/>
              </a:rPr>
              <a:t>sentences – use majority voting on all sentence predictions</a:t>
            </a:r>
          </a:p>
        </p:txBody>
      </p:sp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7E8595B5-9A27-4673-87A2-367F66B6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17" y="3506171"/>
            <a:ext cx="4332248" cy="33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0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2F741EF-808F-4D83-A6EB-8D78A746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70" y="1212820"/>
            <a:ext cx="10428248" cy="4664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5C839-D7AD-44D6-9F4F-4290F6CF60C2}"/>
              </a:ext>
            </a:extLst>
          </p:cNvPr>
          <p:cNvSpPr txBox="1"/>
          <p:nvPr/>
        </p:nvSpPr>
        <p:spPr>
          <a:xfrm>
            <a:off x="4241180" y="189570"/>
            <a:ext cx="33751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Transfer learning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A9732-5A94-4F1B-96D1-3779CA6275AE}"/>
              </a:ext>
            </a:extLst>
          </p:cNvPr>
          <p:cNvSpPr txBox="1"/>
          <p:nvPr/>
        </p:nvSpPr>
        <p:spPr>
          <a:xfrm>
            <a:off x="6409860" y="4077397"/>
            <a:ext cx="53079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Models overfit very fast</a:t>
            </a:r>
          </a:p>
          <a:p>
            <a:r>
              <a:rPr lang="en-US">
                <a:cs typeface="Calibri"/>
              </a:rPr>
              <a:t>- too much capacity</a:t>
            </a:r>
          </a:p>
          <a:p>
            <a:r>
              <a:rPr lang="en-US" b="1">
                <a:cs typeface="Calibri"/>
              </a:rPr>
              <a:t>- no difference between language model pre-training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Perhaps each of the selected features from each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pre-training have each good discrimative values...</a:t>
            </a:r>
          </a:p>
        </p:txBody>
      </p:sp>
    </p:spTree>
    <p:extLst>
      <p:ext uri="{BB962C8B-B14F-4D97-AF65-F5344CB8AC3E}">
        <p14:creationId xmlns:p14="http://schemas.microsoft.com/office/powerpoint/2010/main" val="198039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F66C1-F06D-4971-AD38-A3F80B3CBA28}"/>
              </a:ext>
            </a:extLst>
          </p:cNvPr>
          <p:cNvSpPr txBox="1"/>
          <p:nvPr/>
        </p:nvSpPr>
        <p:spPr>
          <a:xfrm>
            <a:off x="4650059" y="17098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Best model metrics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03CD179F-BF55-44B5-B57E-ECFCBE67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5" y="575840"/>
            <a:ext cx="2167054" cy="2277323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AD774C0-FF09-45AD-B40B-1092F9EE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64" y="2522842"/>
            <a:ext cx="3533078" cy="374519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2B9E139C-CF85-4E50-A06A-1B6E2ED0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693" y="255899"/>
            <a:ext cx="2325030" cy="2452571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B3A4284-0553-4431-ACAA-2D0269111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88" y="2493192"/>
            <a:ext cx="3681760" cy="3748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EEF938-2E60-4AAD-8149-A0C7EC16003E}"/>
              </a:ext>
            </a:extLst>
          </p:cNvPr>
          <p:cNvSpPr txBox="1"/>
          <p:nvPr/>
        </p:nvSpPr>
        <p:spPr>
          <a:xfrm>
            <a:off x="2707888" y="12489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VALIDATION accuracy </a:t>
            </a:r>
            <a:r>
              <a:rPr lang="en-US" dirty="0"/>
              <a:t>0.8564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30FE2-1C16-409A-86B4-636C2CBD199B}"/>
              </a:ext>
            </a:extLst>
          </p:cNvPr>
          <p:cNvSpPr txBox="1"/>
          <p:nvPr/>
        </p:nvSpPr>
        <p:spPr>
          <a:xfrm>
            <a:off x="7047571" y="12489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accuracy</a:t>
            </a:r>
          </a:p>
          <a:p>
            <a:r>
              <a:rPr lang="en-US"/>
              <a:t>0.8613</a:t>
            </a:r>
          </a:p>
        </p:txBody>
      </p:sp>
    </p:spTree>
    <p:extLst>
      <p:ext uri="{BB962C8B-B14F-4D97-AF65-F5344CB8AC3E}">
        <p14:creationId xmlns:p14="http://schemas.microsoft.com/office/powerpoint/2010/main" val="299747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CB6BD1-DA3C-4ACE-81EF-11E66B3E8747}"/>
              </a:ext>
            </a:extLst>
          </p:cNvPr>
          <p:cNvSpPr txBox="1"/>
          <p:nvPr/>
        </p:nvSpPr>
        <p:spPr>
          <a:xfrm>
            <a:off x="3880244" y="481445"/>
            <a:ext cx="415589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Attention is All you Need*</a:t>
            </a:r>
            <a:endParaRPr lang="en-US" sz="2400" b="1">
              <a:cs typeface="Calibri"/>
            </a:endParaRPr>
          </a:p>
          <a:p>
            <a:pPr algn="ctr"/>
            <a:r>
              <a:rPr lang="en-US" sz="2400" dirty="0">
                <a:cs typeface="Calibri"/>
              </a:rPr>
              <a:t>Self-Attention Layer**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AB078-6BA8-4331-95AE-2BFCA8FE2734}"/>
              </a:ext>
            </a:extLst>
          </p:cNvPr>
          <p:cNvSpPr txBox="1"/>
          <p:nvPr/>
        </p:nvSpPr>
        <p:spPr>
          <a:xfrm>
            <a:off x="888422" y="6127173"/>
            <a:ext cx="105277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**Taken from: https://medium.com/lsc-psd/introduction-of-self-attention-layer-in-transformer-fc7bff63f3bc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21D42-BF51-4D72-B2E5-9DD472082B7A}"/>
              </a:ext>
            </a:extLst>
          </p:cNvPr>
          <p:cNvSpPr txBox="1"/>
          <p:nvPr/>
        </p:nvSpPr>
        <p:spPr>
          <a:xfrm>
            <a:off x="888422" y="5763491"/>
            <a:ext cx="8813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*Google 2017: https://arxiv.org/abs/1706.03762</a:t>
            </a:r>
            <a:r>
              <a:rPr lang="en-US" dirty="0">
                <a:cs typeface="Calibri"/>
              </a:rPr>
              <a:t>​</a:t>
            </a:r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A1CA7F3-F59A-4D20-A9D2-3D23C1D7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12" y="1355666"/>
            <a:ext cx="2743200" cy="364486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FDC24BA-E8CF-498D-82DA-14AD1854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93" y="1683369"/>
            <a:ext cx="7147931" cy="32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547B63-3E1B-4D48-807D-7C8C3F16A537}"/>
              </a:ext>
            </a:extLst>
          </p:cNvPr>
          <p:cNvSpPr txBox="1"/>
          <p:nvPr/>
        </p:nvSpPr>
        <p:spPr>
          <a:xfrm>
            <a:off x="4018156" y="50181"/>
            <a:ext cx="41556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Attention heatmaps -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D0E8F-D0B2-420E-9CC8-C7E53C3A3116}"/>
              </a:ext>
            </a:extLst>
          </p:cNvPr>
          <p:cNvSpPr txBox="1"/>
          <p:nvPr/>
        </p:nvSpPr>
        <p:spPr>
          <a:xfrm>
            <a:off x="644912" y="570570"/>
            <a:ext cx="1132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 câmpul de luptă, Ştefan cel $NE$ nu avea milă faţă de duşmanii săi, foarte mulţi soldaţi fiind ucişi sau luaţi în robie de către domnitorul moldovean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18900-2998-4D42-B8E8-19CF1292D1CD}"/>
              </a:ext>
            </a:extLst>
          </p:cNvPr>
          <p:cNvSpPr txBox="1"/>
          <p:nvPr/>
        </p:nvSpPr>
        <p:spPr>
          <a:xfrm>
            <a:off x="3590692" y="1685692"/>
            <a:ext cx="4369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masked 15% of sentence words </a:t>
            </a:r>
          </a:p>
        </p:txBody>
      </p:sp>
      <p:pic>
        <p:nvPicPr>
          <p:cNvPr id="10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B64CD1-AF3A-4301-BF5B-8072A0E3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12" y="2423697"/>
            <a:ext cx="11078736" cy="3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3BD52E-CB01-47C5-BBB8-62A955885B61}"/>
              </a:ext>
            </a:extLst>
          </p:cNvPr>
          <p:cNvSpPr txBox="1"/>
          <p:nvPr/>
        </p:nvSpPr>
        <p:spPr>
          <a:xfrm>
            <a:off x="4129669" y="105937"/>
            <a:ext cx="3932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Attention heatmaps -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30505-EC4E-43DA-9BB7-A8D6A0F7F096}"/>
              </a:ext>
            </a:extLst>
          </p:cNvPr>
          <p:cNvSpPr txBox="1"/>
          <p:nvPr/>
        </p:nvSpPr>
        <p:spPr>
          <a:xfrm>
            <a:off x="644912" y="570570"/>
            <a:ext cx="1132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 câmpul de luptă, Ştefan cel $NE$ nu avea milă faţă de duşmanii săi, foarte mulţi soldaţi fiind ucişi sau luaţi în robie de către domnitorul moldovean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E2A0C-4E35-4873-872F-8F0DC6A5638E}"/>
              </a:ext>
            </a:extLst>
          </p:cNvPr>
          <p:cNvSpPr txBox="1"/>
          <p:nvPr/>
        </p:nvSpPr>
        <p:spPr>
          <a:xfrm>
            <a:off x="3590692" y="1685692"/>
            <a:ext cx="487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Random masked words with length greater than 5</a:t>
            </a:r>
            <a:endParaRPr lang="en-US"/>
          </a:p>
        </p:txBody>
      </p:sp>
      <p:pic>
        <p:nvPicPr>
          <p:cNvPr id="10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8800DA2-799B-4FDC-A06E-A7BD7DD8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81" y="2397876"/>
            <a:ext cx="10567639" cy="35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5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E39C1F-E590-41C1-97A3-2ECE31DF77DA}"/>
              </a:ext>
            </a:extLst>
          </p:cNvPr>
          <p:cNvSpPr txBox="1"/>
          <p:nvPr/>
        </p:nvSpPr>
        <p:spPr>
          <a:xfrm>
            <a:off x="4380571" y="105937"/>
            <a:ext cx="37839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Attention heatmaps -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EFC5A-4AA9-4942-BBA7-EA6D34FEABAF}"/>
              </a:ext>
            </a:extLst>
          </p:cNvPr>
          <p:cNvSpPr txBox="1"/>
          <p:nvPr/>
        </p:nvSpPr>
        <p:spPr>
          <a:xfrm>
            <a:off x="644912" y="570570"/>
            <a:ext cx="113203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 câmpul de luptă, Ştefan cel $NE$ nu avea milă faţă de duşmanii săi, foarte mulţi soldaţi fiind ucişi sau luaţi în robie de către domnitorul moldovean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A7CD2-EADD-4FA2-A91F-2FAB262900C4}"/>
              </a:ext>
            </a:extLst>
          </p:cNvPr>
          <p:cNvSpPr txBox="1"/>
          <p:nvPr/>
        </p:nvSpPr>
        <p:spPr>
          <a:xfrm>
            <a:off x="3590692" y="1685692"/>
            <a:ext cx="487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Random masked words with length less than 4</a:t>
            </a:r>
            <a:endParaRPr lang="en-US"/>
          </a:p>
        </p:txBody>
      </p:sp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F5D8DF5-4EEE-4588-9FB2-E374470F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12" y="2419288"/>
            <a:ext cx="10595517" cy="32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7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D560E8-877F-4CA3-847C-3A48A2559216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Thank you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TODO – replicate results on a much larger data...</a:t>
            </a:r>
            <a:endParaRPr lang="en-US" sz="20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707CB-E254-42FA-A84A-6559007C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2" r="4475" b="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48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45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1BAEA1B7-C501-4293-A608-B2E0CE1F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43" y="103800"/>
            <a:ext cx="6200077" cy="2682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3D4C1-577B-4C87-83A2-BDB03319E72A}"/>
              </a:ext>
            </a:extLst>
          </p:cNvPr>
          <p:cNvSpPr txBox="1"/>
          <p:nvPr/>
        </p:nvSpPr>
        <p:spPr>
          <a:xfrm>
            <a:off x="366132" y="6341327"/>
            <a:ext cx="118221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Taken from: https://medium.com/lsc-psd/introduction-of-self-attention-layer-in-transformer-fc7bff63f3bc</a:t>
            </a:r>
            <a:r>
              <a:rPr lang="en-US" dirty="0">
                <a:cs typeface="Calibri"/>
              </a:rPr>
              <a:t>​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1A1F78F-F1FC-41D9-B9B5-3D7304AC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6" y="2789774"/>
            <a:ext cx="8198002" cy="3545866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E5AC81-ABE0-4960-A898-304477AF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02" y="271068"/>
            <a:ext cx="5150002" cy="222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B0C43-7ED4-4F50-BF1A-1A5890DAEE79}"/>
              </a:ext>
            </a:extLst>
          </p:cNvPr>
          <p:cNvSpPr txBox="1"/>
          <p:nvPr/>
        </p:nvSpPr>
        <p:spPr>
          <a:xfrm>
            <a:off x="8051181" y="2419815"/>
            <a:ext cx="413710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charter"/>
              </a:rPr>
              <a:t>Self-Attention Layer achieved construct relationships and extract information by itself by 3 variance </a:t>
            </a:r>
            <a:r>
              <a:rPr lang="en-US" sz="1600" b="1" dirty="0">
                <a:solidFill>
                  <a:srgbClr val="292929"/>
                </a:solidFill>
                <a:latin typeface="charter"/>
              </a:rPr>
              <a:t>Query, Key </a:t>
            </a:r>
            <a:r>
              <a:rPr lang="en-US" sz="1600" dirty="0">
                <a:solidFill>
                  <a:srgbClr val="292929"/>
                </a:solidFill>
                <a:latin typeface="charter"/>
              </a:rPr>
              <a:t>and </a:t>
            </a:r>
            <a:r>
              <a:rPr lang="en-US" sz="1600" b="1" dirty="0">
                <a:solidFill>
                  <a:srgbClr val="292929"/>
                </a:solidFill>
                <a:latin typeface="charter"/>
              </a:rPr>
              <a:t>Value.</a:t>
            </a:r>
          </a:p>
          <a:p>
            <a:endParaRPr lang="en-US" sz="1600" b="1" dirty="0">
              <a:solidFill>
                <a:srgbClr val="292929"/>
              </a:solidFill>
              <a:latin typeface="charter"/>
            </a:endParaRPr>
          </a:p>
          <a:p>
            <a:r>
              <a:rPr lang="en-US" sz="1600" dirty="0">
                <a:solidFill>
                  <a:srgbClr val="292929"/>
                </a:solidFill>
                <a:latin typeface="charter"/>
              </a:rPr>
              <a:t>Query and Key construct the relationships, Value summarize all relations within and concludes an output b which contains relations between input x and all other words.</a:t>
            </a:r>
          </a:p>
          <a:p>
            <a:endParaRPr lang="en-US" sz="1600" dirty="0">
              <a:solidFill>
                <a:srgbClr val="292929"/>
              </a:solidFill>
              <a:latin typeface="charter"/>
            </a:endParaRPr>
          </a:p>
          <a:p>
            <a:r>
              <a:rPr lang="en-US" sz="1600" dirty="0">
                <a:solidFill>
                  <a:srgbClr val="292929"/>
                </a:solidFill>
                <a:latin typeface="charter"/>
              </a:rPr>
              <a:t>Matrix form computation – perfect for GPU </a:t>
            </a:r>
          </a:p>
        </p:txBody>
      </p:sp>
    </p:spTree>
    <p:extLst>
      <p:ext uri="{BB962C8B-B14F-4D97-AF65-F5344CB8AC3E}">
        <p14:creationId xmlns:p14="http://schemas.microsoft.com/office/powerpoint/2010/main" val="21309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57E09D-3AC4-420B-8707-352A2E95EC8A}"/>
              </a:ext>
            </a:extLst>
          </p:cNvPr>
          <p:cNvSpPr txBox="1"/>
          <p:nvPr/>
        </p:nvSpPr>
        <p:spPr>
          <a:xfrm>
            <a:off x="4568536" y="611332"/>
            <a:ext cx="29510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Google Model Garden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EE563-87F9-4E3E-A29B-C931B5E87F1A}"/>
              </a:ext>
            </a:extLst>
          </p:cNvPr>
          <p:cNvSpPr txBox="1"/>
          <p:nvPr/>
        </p:nvSpPr>
        <p:spPr>
          <a:xfrm>
            <a:off x="386196" y="5824104"/>
            <a:ext cx="8371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*https://github.com/tensorflow/models/tree/master/official/nlp/transformer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B7D65-8FB8-4090-A9E3-5166DBB8F866}"/>
              </a:ext>
            </a:extLst>
          </p:cNvPr>
          <p:cNvSpPr txBox="1"/>
          <p:nvPr/>
        </p:nvSpPr>
        <p:spPr>
          <a:xfrm>
            <a:off x="1070264" y="1347355"/>
            <a:ext cx="6449289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Vanilla Transformer implementation – Encoder Stack*</a:t>
            </a:r>
            <a:endParaRPr lang="en-US" sz="20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SelfAttention layer + FeedForward(Dense layers)</a:t>
            </a:r>
            <a:endParaRPr lang="en-US" sz="20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Configurable number of:</a:t>
            </a:r>
            <a:endParaRPr lang="en-US" sz="2000" dirty="0"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000">
                <a:cs typeface="Calibri"/>
              </a:rPr>
              <a:t>Attention heads</a:t>
            </a:r>
            <a:endParaRPr lang="en-US" sz="2000" dirty="0"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000">
                <a:cs typeface="Calibri"/>
              </a:rPr>
              <a:t>Embedding size (W matrices)</a:t>
            </a:r>
            <a:endParaRPr lang="en-US" sz="2000" dirty="0"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000">
                <a:cs typeface="Calibri"/>
              </a:rPr>
              <a:t>Dense Size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Bert Base configuration: 12 EncoderStacks (transformers) each:</a:t>
            </a:r>
            <a:endParaRPr lang="en-US" sz="20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12 attention heads</a:t>
            </a:r>
            <a:endParaRPr lang="en-US" sz="20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768 embedding size</a:t>
            </a:r>
            <a:endParaRPr lang="en-US" sz="20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3072 Dense layer size</a:t>
            </a:r>
            <a:endParaRPr lang="en-US" sz="20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~ 100K words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RoBERTA configuration: 4 EncoderStacks</a:t>
            </a: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57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E2C8B62-6CC5-4130-B74A-98B04175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996" y="3119211"/>
            <a:ext cx="5317272" cy="3737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6963E-BF53-4705-8B44-4BB8FBC0B3DC}"/>
              </a:ext>
            </a:extLst>
          </p:cNvPr>
          <p:cNvSpPr txBox="1"/>
          <p:nvPr/>
        </p:nvSpPr>
        <p:spPr>
          <a:xfrm>
            <a:off x="4481945" y="342900"/>
            <a:ext cx="39641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Romanian BIG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8C940-F0E5-47EE-8D22-EBA20F5D7FFF}"/>
              </a:ext>
            </a:extLst>
          </p:cNvPr>
          <p:cNvSpPr txBox="1"/>
          <p:nvPr/>
        </p:nvSpPr>
        <p:spPr>
          <a:xfrm>
            <a:off x="1091277" y="1079029"/>
            <a:ext cx="106850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 panose="020F0502020204030204"/>
              </a:rPr>
              <a:t>Text corpora: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CC-100 </a:t>
            </a:r>
            <a:r>
              <a:rPr lang="en-US">
                <a:ea typeface="+mn-lt"/>
                <a:cs typeface="+mn-lt"/>
              </a:rPr>
              <a:t>- 16.5GB, webcrawled texts </a:t>
            </a:r>
            <a:r>
              <a:rPr lang="en-US" dirty="0">
                <a:ea typeface="+mn-lt"/>
                <a:cs typeface="+mn-lt"/>
                <a:hlinkClick r:id="rId3"/>
              </a:rPr>
              <a:t>http://data.statmt.org/cc-100/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Romanian wiki – 0.5GB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https://dumps.wikimedia.org/rowiki/20210101/rowiki-20210101-pages-articles.xml.bz2</a:t>
            </a:r>
          </a:p>
          <a:p>
            <a:r>
              <a:rPr lang="en-US">
                <a:ea typeface="+mn-lt"/>
                <a:cs typeface="+mn-lt"/>
              </a:rPr>
              <a:t>Gensim.corpora package:</a:t>
            </a:r>
          </a:p>
          <a:p>
            <a:r>
              <a:rPr lang="en-US">
                <a:ea typeface="+mn-lt"/>
                <a:cs typeface="+mn-lt"/>
              </a:rPr>
              <a:t>loading takes 7 minutes, pre-processing 1 hour, </a:t>
            </a:r>
            <a:r>
              <a:rPr lang="en-US" b="1">
                <a:ea typeface="+mn-lt"/>
                <a:cs typeface="+mn-lt"/>
              </a:rPr>
              <a:t>1 Epoch Bert Training 2 hours (NVIDIA 1070TI </a:t>
            </a:r>
            <a:r>
              <a:rPr lang="en-US" b="1" dirty="0">
                <a:ea typeface="+mn-lt"/>
                <a:cs typeface="+mn-lt"/>
              </a:rPr>
              <a:t>8GB)</a:t>
            </a:r>
            <a:endParaRPr lang="en-US" b="1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Speach corpora*: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3A459-7166-4CB6-B6F4-A5BB54855D2E}"/>
              </a:ext>
            </a:extLst>
          </p:cNvPr>
          <p:cNvSpPr txBox="1"/>
          <p:nvPr/>
        </p:nvSpPr>
        <p:spPr>
          <a:xfrm>
            <a:off x="6778928" y="6490010"/>
            <a:ext cx="89864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*https://www.aclweb.org/anthology/2020.lrec-1.814/</a:t>
            </a:r>
          </a:p>
        </p:txBody>
      </p:sp>
    </p:spTree>
    <p:extLst>
      <p:ext uri="{BB962C8B-B14F-4D97-AF65-F5344CB8AC3E}">
        <p14:creationId xmlns:p14="http://schemas.microsoft.com/office/powerpoint/2010/main" val="38222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D0A77F-BC83-44DA-90EF-9170FE10790D}"/>
              </a:ext>
            </a:extLst>
          </p:cNvPr>
          <p:cNvSpPr txBox="1"/>
          <p:nvPr/>
        </p:nvSpPr>
        <p:spPr>
          <a:xfrm>
            <a:off x="421888" y="412595"/>
            <a:ext cx="1145044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VarDial 2021 - Romanian Dialect Identification (RDI)</a:t>
            </a:r>
            <a:endParaRPr lang="en-US"/>
          </a:p>
          <a:p>
            <a:pPr algn="ctr"/>
            <a:r>
              <a:rPr lang="en-US" sz="2000" dirty="0">
                <a:ea typeface="+mn-lt"/>
                <a:cs typeface="+mn-lt"/>
                <a:hlinkClick r:id="rId2"/>
              </a:rPr>
              <a:t>https://sites.google.com/view/vardial2021/</a:t>
            </a:r>
          </a:p>
          <a:p>
            <a:pPr algn="ctr"/>
            <a:r>
              <a:rPr lang="en-US" sz="2000" b="1">
                <a:ea typeface="+mn-lt"/>
                <a:cs typeface="+mn-lt"/>
              </a:rPr>
              <a:t>Organizers:</a:t>
            </a:r>
            <a:r>
              <a:rPr lang="en-US" sz="2000">
                <a:ea typeface="+mn-lt"/>
                <a:cs typeface="+mn-lt"/>
              </a:rPr>
              <a:t> Radu Tudor Ionescu and Mihaela Gaman (University of Bucharest, Romania)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3A23-022B-41BA-9EF3-63201028D941}"/>
              </a:ext>
            </a:extLst>
          </p:cNvPr>
          <p:cNvSpPr txBox="1"/>
          <p:nvPr/>
        </p:nvSpPr>
        <p:spPr>
          <a:xfrm>
            <a:off x="1100254" y="1620644"/>
            <a:ext cx="68133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*MOROCO dataset: Romanian and Moldavian </a:t>
            </a:r>
            <a:r>
              <a:rPr lang="en-US"/>
              <a:t>dialect identification</a:t>
            </a:r>
          </a:p>
          <a:p>
            <a:pPr lvl="1"/>
            <a:r>
              <a:rPr lang="en-US">
                <a:cs typeface="Calibri"/>
              </a:rPr>
              <a:t>Texts from 6 categories**: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7E02D-EE09-4D2C-922A-F68F3CC7827B}"/>
              </a:ext>
            </a:extLst>
          </p:cNvPr>
          <p:cNvSpPr txBox="1"/>
          <p:nvPr/>
        </p:nvSpPr>
        <p:spPr>
          <a:xfrm>
            <a:off x="351031" y="5973105"/>
            <a:ext cx="51128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*https://github.com/butnaruandrei/MOROCO</a:t>
            </a:r>
          </a:p>
          <a:p>
            <a:pPr algn="l"/>
            <a:r>
              <a:rPr lang="en-US">
                <a:ea typeface="+mn-lt"/>
                <a:cs typeface="+mn-lt"/>
              </a:rPr>
              <a:t>**https://www.aclweb.org/anthology/P19-1068.pdf</a:t>
            </a:r>
            <a:endParaRPr lang="en-US"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022FBE3-4D85-4DD5-8FD2-327B70F1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7" y="2213673"/>
            <a:ext cx="2743200" cy="1464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BF424-A540-41E1-9B42-0389E2C78797}"/>
              </a:ext>
            </a:extLst>
          </p:cNvPr>
          <p:cNvSpPr txBox="1"/>
          <p:nvPr/>
        </p:nvSpPr>
        <p:spPr>
          <a:xfrm>
            <a:off x="5133278" y="2391937"/>
            <a:ext cx="446234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Loaded 21719 training samples...</a:t>
            </a:r>
          </a:p>
          <a:p>
            <a:r>
              <a:rPr lang="en-US" dirty="0"/>
              <a:t>Loaded </a:t>
            </a:r>
            <a:r>
              <a:rPr lang="en-US"/>
              <a:t>5921 validation samples...</a:t>
            </a:r>
          </a:p>
          <a:p>
            <a:r>
              <a:rPr lang="en-US"/>
              <a:t>Loaded </a:t>
            </a:r>
            <a:r>
              <a:rPr lang="en-US" dirty="0"/>
              <a:t>5924 test samples... </a:t>
            </a:r>
            <a:endParaRPr lang="en-US" dirty="0">
              <a:cs typeface="Calibri"/>
            </a:endParaRPr>
          </a:p>
          <a:p>
            <a:pPr algn="r"/>
            <a:endParaRPr lang="en-US">
              <a:solidFill>
                <a:srgbClr val="303F9F"/>
              </a:solidFill>
              <a:latin typeface="Courier New"/>
              <a:cs typeface="Courier New"/>
            </a:endParaRPr>
          </a:p>
          <a:p>
            <a:endParaRPr lang="en-US">
              <a:latin typeface="Helvetica Neue"/>
            </a:endParaRPr>
          </a:p>
          <a:p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95EE515-0836-4B96-AB06-C7F87DCBD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741" y="2212580"/>
            <a:ext cx="2743200" cy="124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36620-CCE1-4C8E-9063-964ED6D9FED6}"/>
              </a:ext>
            </a:extLst>
          </p:cNvPr>
          <p:cNvSpPr txBox="1"/>
          <p:nvPr/>
        </p:nvSpPr>
        <p:spPr>
          <a:xfrm>
            <a:off x="682082" y="3720791"/>
            <a:ext cx="1150620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Class: MD Sentence</a:t>
            </a:r>
            <a:r>
              <a:rPr lang="en-US" sz="1200" dirty="0"/>
              <a:t>: La finele acestei luni, $NE$ $NE$ vor lansa în sfârşit mult aşteptatul $NE$ „$NE$ to $NE$ . Deocamdată, albumul va fi lansat în $NE$ iar în $NE$ prezentarea lui va avea loc la sfârşitul lunii iunie . Albumul va include şi noua piesă „$NE$ loves you”, care are deja şi o variantă în limba română . Videoclipul la această piesă a fost creat după o nouă tehnologie – stop motion, constituită în 95 la sută din cazuri din fotografii . Pe lângă aceasta, $NE$ şi </a:t>
            </a:r>
            <a:r>
              <a:rPr lang="en-US" sz="1200"/>
              <a:t>$NE$ vor începe şi promovarea noului produs în $NE$ în cadrul mai multor concerte . / / $NE$ de $NE$</a:t>
            </a:r>
            <a:endParaRPr lang="en-US" sz="1200" dirty="0">
              <a:cs typeface="Calibri"/>
            </a:endParaRPr>
          </a:p>
          <a:p>
            <a:r>
              <a:rPr lang="en-US" sz="1200" b="1"/>
              <a:t>Class: RO Sentence</a:t>
            </a:r>
            <a:r>
              <a:rPr lang="en-US" sz="1200"/>
              <a:t>: $NE$ este cel mai mare zoolog </a:t>
            </a:r>
            <a:r>
              <a:rPr lang="en-US" sz="1200" dirty="0"/>
              <a:t>român al tututor timpurilor . Pasiunea pentru cercetarea naturii o primise de mic, într - un liceu din $NE$ de la profesorul $NE$ $NE$ . Doi dintre elevii săi au fost $NE$ $NE$ şi $NE$ $NE$ . Întors din $NE$ tânărul $NE$ $NE$ ajunge în faţa $NE$ $NE$ $NE$ pe care îl uimeşte cu ideile sale . Este numit la nici 25 de ani în funcţia de director al pescăriilor statului şi revoluţionează acest domeniu . Dincolo de studiiile pe care le realizează, face o serie de propuneri excepţionale care vor dubla cantitatea de peşte, recoltată, fără ca ecosistemul să sufere . Observă însă şi viaţa grea a pescarilor din $NE$ şi îi propune lui $NE$ $NE$ să îl însoţească într - o astfel de călătorie, convingându - l că statul trebuie să realizeze lucrări de decolmatare, să taie noi canale şi să contribuie la bunăstarea pescarilor . Antipa se dovedeşte mai mult decât un cercetător al naturii, apreciind corect oportunităţile economice ale zonei . Ideile lui $NE$ au fost la baza pescuitului românesc, până în 1965, când regimul decide introducerea politicii de desecare, îndiguire şi canalizare, care au distrus sute de mii de hectare de ecosistem . 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6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20055-8FE7-4057-AF28-D09EDE59BEA0}"/>
              </a:ext>
            </a:extLst>
          </p:cNvPr>
          <p:cNvSpPr txBox="1"/>
          <p:nvPr/>
        </p:nvSpPr>
        <p:spPr>
          <a:xfrm>
            <a:off x="4473498" y="468351"/>
            <a:ext cx="36167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Pre-process text data</a:t>
            </a:r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54428-F7F7-4C3B-93DA-BE34E9BF0269}"/>
              </a:ext>
            </a:extLst>
          </p:cNvPr>
          <p:cNvSpPr txBox="1"/>
          <p:nvPr/>
        </p:nvSpPr>
        <p:spPr>
          <a:xfrm>
            <a:off x="1066568" y="1187373"/>
            <a:ext cx="731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Own </a:t>
            </a:r>
            <a:r>
              <a:rPr lang="en-US" b="1" dirty="0"/>
              <a:t>matmih </a:t>
            </a:r>
            <a:r>
              <a:rPr lang="en-US" dirty="0"/>
              <a:t>library for model building, evaluation </a:t>
            </a:r>
            <a:r>
              <a:rPr lang="en-US"/>
              <a:t>plot and NLP processing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D564AB3-D031-4BE6-BC0F-858F48DC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88" y="1622985"/>
            <a:ext cx="10418956" cy="3175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0D16D-AF4D-4032-AAD2-73C6A11B1226}"/>
              </a:ext>
            </a:extLst>
          </p:cNvPr>
          <p:cNvSpPr txBox="1"/>
          <p:nvPr/>
        </p:nvSpPr>
        <p:spPr>
          <a:xfrm>
            <a:off x="1183888" y="5393473"/>
            <a:ext cx="4183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 only MOROCO </a:t>
            </a:r>
            <a:r>
              <a:rPr lang="en-US" b="1"/>
              <a:t>culture </a:t>
            </a:r>
            <a:r>
              <a:rPr lang="en-US"/>
              <a:t>category!!!</a:t>
            </a:r>
          </a:p>
        </p:txBody>
      </p:sp>
    </p:spTree>
    <p:extLst>
      <p:ext uri="{BB962C8B-B14F-4D97-AF65-F5344CB8AC3E}">
        <p14:creationId xmlns:p14="http://schemas.microsoft.com/office/powerpoint/2010/main" val="133095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88DB6-44C0-42F9-9484-21CBD88EB6F5}"/>
              </a:ext>
            </a:extLst>
          </p:cNvPr>
          <p:cNvSpPr txBox="1"/>
          <p:nvPr/>
        </p:nvSpPr>
        <p:spPr>
          <a:xfrm>
            <a:off x="4575717" y="28249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Sequence size limits</a:t>
            </a:r>
            <a:endParaRPr lang="en-US" sz="24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72E6E-8E03-4465-9762-5C241AFE5B30}"/>
              </a:ext>
            </a:extLst>
          </p:cNvPr>
          <p:cNvSpPr txBox="1"/>
          <p:nvPr/>
        </p:nvSpPr>
        <p:spPr>
          <a:xfrm>
            <a:off x="862129" y="1140909"/>
            <a:ext cx="75382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Transformer limitation: sequence size has to be </a:t>
            </a:r>
            <a:r>
              <a:rPr lang="en-US"/>
              <a:t>fixed – set to </a:t>
            </a:r>
            <a:r>
              <a:rPr lang="en-US" b="1"/>
              <a:t>128 tokens</a:t>
            </a:r>
          </a:p>
          <a:p>
            <a:r>
              <a:rPr lang="en-US">
                <a:cs typeface="Calibri"/>
              </a:rPr>
              <a:t>Tensorflow2 limitation: using batch requires data to be same size</a:t>
            </a:r>
          </a:p>
          <a:p>
            <a:pPr lvl="1"/>
            <a:r>
              <a:rPr lang="en-US">
                <a:cs typeface="Calibri"/>
              </a:rPr>
              <a:t>===&gt; split each text sample into sentences:</a:t>
            </a:r>
          </a:p>
          <a:p>
            <a:pPr lvl="1"/>
            <a:r>
              <a:rPr lang="en-US">
                <a:cs typeface="Calibri"/>
              </a:rPr>
              <a:t>===&gt; pad data to 128 tokens with 0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0852E35-6EF4-4584-BF1D-FCA5060A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80" y="2299293"/>
            <a:ext cx="9238785" cy="42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32DB6-D1C7-4573-9243-BD08AE6C1D32}"/>
              </a:ext>
            </a:extLst>
          </p:cNvPr>
          <p:cNvSpPr txBox="1"/>
          <p:nvPr/>
        </p:nvSpPr>
        <p:spPr>
          <a:xfrm>
            <a:off x="4157546" y="310375"/>
            <a:ext cx="40441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Transformer Language Model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2D7F83-6596-46DD-9B6E-7D242160A20E}"/>
              </a:ext>
            </a:extLst>
          </p:cNvPr>
          <p:cNvSpPr/>
          <p:nvPr/>
        </p:nvSpPr>
        <p:spPr>
          <a:xfrm>
            <a:off x="573231" y="893617"/>
            <a:ext cx="3047999" cy="6321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Embedding (128x768)</a:t>
            </a: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DE6D51A-A90A-48CA-AAA4-379DA577404B}"/>
              </a:ext>
            </a:extLst>
          </p:cNvPr>
          <p:cNvSpPr/>
          <p:nvPr/>
        </p:nvSpPr>
        <p:spPr>
          <a:xfrm>
            <a:off x="577560" y="1711901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B182B01-AE5E-4731-9490-E10FE4B95DA4}"/>
              </a:ext>
            </a:extLst>
          </p:cNvPr>
          <p:cNvSpPr/>
          <p:nvPr/>
        </p:nvSpPr>
        <p:spPr>
          <a:xfrm>
            <a:off x="577559" y="2326696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9290AB-C27A-4B08-8275-FDEACBCC6CF7}"/>
              </a:ext>
            </a:extLst>
          </p:cNvPr>
          <p:cNvSpPr/>
          <p:nvPr/>
        </p:nvSpPr>
        <p:spPr>
          <a:xfrm>
            <a:off x="577560" y="2906856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C64282-58DF-470B-8B09-A4E2B49C646B}"/>
              </a:ext>
            </a:extLst>
          </p:cNvPr>
          <p:cNvSpPr/>
          <p:nvPr/>
        </p:nvSpPr>
        <p:spPr>
          <a:xfrm>
            <a:off x="577559" y="3504333"/>
            <a:ext cx="3047999" cy="519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EncoderStack</a:t>
            </a:r>
          </a:p>
          <a:p>
            <a:pPr algn="ctr"/>
            <a:r>
              <a:rPr lang="en-US">
                <a:cs typeface="Calibri"/>
              </a:rPr>
              <a:t>12 heads, 768, 3072</a:t>
            </a:r>
            <a:endParaRPr lang="en-US" dirty="0">
              <a:cs typeface="Calibri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1B605D-C8CF-4D28-99B4-5852614342CD}"/>
              </a:ext>
            </a:extLst>
          </p:cNvPr>
          <p:cNvCxnSpPr/>
          <p:nvPr/>
        </p:nvCxnSpPr>
        <p:spPr>
          <a:xfrm flipH="1">
            <a:off x="2063461" y="1504085"/>
            <a:ext cx="3464" cy="213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DCD586B-CC3A-49C6-9FA7-F5F0E04EA463}"/>
              </a:ext>
            </a:extLst>
          </p:cNvPr>
          <p:cNvSpPr/>
          <p:nvPr/>
        </p:nvSpPr>
        <p:spPr>
          <a:xfrm>
            <a:off x="5179867" y="893617"/>
            <a:ext cx="588818" cy="5204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F6554EFA-AB25-4459-9B57-A96A5495D6FA}"/>
              </a:ext>
            </a:extLst>
          </p:cNvPr>
          <p:cNvCxnSpPr/>
          <p:nvPr/>
        </p:nvCxnSpPr>
        <p:spPr>
          <a:xfrm>
            <a:off x="3668857" y="3764107"/>
            <a:ext cx="1468581" cy="9403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4659F3-C06B-4B19-A89E-30EFC8DA14EA}"/>
              </a:ext>
            </a:extLst>
          </p:cNvPr>
          <p:cNvSpPr txBox="1"/>
          <p:nvPr/>
        </p:nvSpPr>
        <p:spPr>
          <a:xfrm>
            <a:off x="6629400" y="2983923"/>
            <a:ext cx="50378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      Dense Layer (i,j):</a:t>
            </a:r>
          </a:p>
          <a:p>
            <a:r>
              <a:rPr lang="en-US">
                <a:cs typeface="Calibri"/>
              </a:rPr>
              <a:t>  128 x VOCAB_SIZE</a:t>
            </a:r>
          </a:p>
          <a:p>
            <a:r>
              <a:rPr lang="en-US">
                <a:cs typeface="Calibri"/>
              </a:rPr>
              <a:t>Activation: softmax</a:t>
            </a:r>
          </a:p>
          <a:p>
            <a:r>
              <a:rPr lang="en-US" dirty="0">
                <a:cs typeface="Calibri"/>
              </a:rPr>
              <a:t>Probability of position i in sequence to belong to </a:t>
            </a:r>
            <a:r>
              <a:rPr lang="en-US">
                <a:cs typeface="Calibri"/>
              </a:rPr>
              <a:t>vocabulary word id j</a:t>
            </a:r>
            <a:endParaRPr lang="en-US" dirty="0">
              <a:cs typeface="Calibr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99E540-0AE7-4292-B8A8-9D36B511A80A}"/>
              </a:ext>
            </a:extLst>
          </p:cNvPr>
          <p:cNvSpPr txBox="1"/>
          <p:nvPr/>
        </p:nvSpPr>
        <p:spPr>
          <a:xfrm>
            <a:off x="5066434" y="892752"/>
            <a:ext cx="872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Word 1</a:t>
            </a:r>
            <a:endParaRPr lang="en-US">
              <a:cs typeface="Calibr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2EB3A2-43CE-46C3-8411-42D4E3C6F31E}"/>
              </a:ext>
            </a:extLst>
          </p:cNvPr>
          <p:cNvSpPr txBox="1"/>
          <p:nvPr/>
        </p:nvSpPr>
        <p:spPr>
          <a:xfrm>
            <a:off x="5066433" y="1265092"/>
            <a:ext cx="872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Word 2</a:t>
            </a:r>
            <a:endParaRPr lang="en-US">
              <a:cs typeface="Calibri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13245C-BCD8-4955-8CB2-3FF0B2E034BC}"/>
              </a:ext>
            </a:extLst>
          </p:cNvPr>
          <p:cNvSpPr txBox="1"/>
          <p:nvPr/>
        </p:nvSpPr>
        <p:spPr>
          <a:xfrm>
            <a:off x="4945207" y="5698547"/>
            <a:ext cx="1115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Word 128</a:t>
            </a:r>
            <a:endParaRPr lang="en-US">
              <a:cs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92107B-D877-45FF-BD91-5B11E57F183E}"/>
              </a:ext>
            </a:extLst>
          </p:cNvPr>
          <p:cNvSpPr/>
          <p:nvPr/>
        </p:nvSpPr>
        <p:spPr>
          <a:xfrm>
            <a:off x="6205970" y="889287"/>
            <a:ext cx="5074226" cy="3723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VOCAB SIZE – probability of word being x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F86A80-84BF-41DC-8A46-0EAEC2A2CAB0}"/>
              </a:ext>
            </a:extLst>
          </p:cNvPr>
          <p:cNvSpPr/>
          <p:nvPr/>
        </p:nvSpPr>
        <p:spPr>
          <a:xfrm>
            <a:off x="6205969" y="1261627"/>
            <a:ext cx="5074226" cy="3723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VOCAB SIZE – probability of word being x</a:t>
            </a:r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FBAD8AF-BCAC-41D0-BC68-FA4FFE787EE3}"/>
              </a:ext>
            </a:extLst>
          </p:cNvPr>
          <p:cNvSpPr/>
          <p:nvPr/>
        </p:nvSpPr>
        <p:spPr>
          <a:xfrm>
            <a:off x="6379152" y="5695082"/>
            <a:ext cx="5074226" cy="3723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VOCAB SIZE – probability of word being 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3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Bert Transformer Attention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639</cp:revision>
  <dcterms:created xsi:type="dcterms:W3CDTF">2021-01-25T18:16:51Z</dcterms:created>
  <dcterms:modified xsi:type="dcterms:W3CDTF">2021-01-25T22:18:31Z</dcterms:modified>
</cp:coreProperties>
</file>